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9" r:id="rId2"/>
    <p:sldId id="274" r:id="rId3"/>
    <p:sldId id="300" r:id="rId4"/>
    <p:sldId id="301" r:id="rId5"/>
    <p:sldId id="302" r:id="rId6"/>
    <p:sldId id="303" r:id="rId7"/>
    <p:sldId id="309" r:id="rId8"/>
    <p:sldId id="310" r:id="rId9"/>
    <p:sldId id="311" r:id="rId10"/>
    <p:sldId id="312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D67AAF-BC6A-44C5-B87E-9011226FBCC0}" v="6" dt="2021-10-19T00:39:12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 autoAdjust="0"/>
    <p:restoredTop sz="77136" autoAdjust="0"/>
  </p:normalViewPr>
  <p:slideViewPr>
    <p:cSldViewPr snapToGrid="0">
      <p:cViewPr varScale="1">
        <p:scale>
          <a:sx n="89" d="100"/>
          <a:sy n="8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79D1147-BE86-4301-80CF-C2A826743A55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C752E3-7485-447F-BCE4-6BD66AFC2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5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61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5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28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6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7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17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66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79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752E3-7485-447F-BCE4-6BD66AFC28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6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3151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229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475509"/>
            <a:ext cx="2628900" cy="4701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475509"/>
            <a:ext cx="7734300" cy="470145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84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8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7073"/>
            <a:ext cx="5181600" cy="4659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7073"/>
            <a:ext cx="5181600" cy="4659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76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518" y="124691"/>
            <a:ext cx="10118870" cy="11118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0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9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1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13163"/>
            <a:ext cx="3932237" cy="9436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54727"/>
            <a:ext cx="6172200" cy="47486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9178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2355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23555"/>
            <a:ext cx="6172200" cy="4437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023755"/>
            <a:ext cx="3932237" cy="28452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AADCF-4A11-4B78-9946-55AAE0D3994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FE25-1D4F-4625-92BD-527AF5920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7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746" y="115743"/>
            <a:ext cx="10515600" cy="1141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2117" y="1558636"/>
            <a:ext cx="11627427" cy="4618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fld id="{C5AAADCF-4A11-4B78-9946-55AAE0D39946}" type="datetimeFigureOut">
              <a:rPr lang="en-US" smtClean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  <a:latin typeface="Century Gothic" panose="020B0502020202020204" pitchFamily="34" charset="0"/>
              </a:defRPr>
            </a:lvl1pPr>
          </a:lstStyle>
          <a:p>
            <a:fld id="{39ABFE25-1D4F-4625-92BD-527AF59208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444" y="2985114"/>
            <a:ext cx="10514135" cy="1950555"/>
          </a:xfrm>
        </p:spPr>
        <p:txBody>
          <a:bodyPr>
            <a:noAutofit/>
          </a:bodyPr>
          <a:lstStyle/>
          <a:p>
            <a:r>
              <a:rPr lang="en-US" sz="4400" dirty="0" smtClean="0"/>
              <a:t>Envision 2030</a:t>
            </a:r>
            <a:br>
              <a:rPr lang="en-US" sz="4400" dirty="0" smtClean="0"/>
            </a:br>
            <a:r>
              <a:rPr lang="en-US" sz="4400" dirty="0" smtClean="0"/>
              <a:t>Building Capacity</a:t>
            </a:r>
            <a:br>
              <a:rPr lang="en-US" sz="4400" dirty="0" smtClean="0"/>
            </a:br>
            <a:r>
              <a:rPr lang="en-US" sz="4400" dirty="0" smtClean="0"/>
              <a:t>and Strengthening Innovation</a:t>
            </a:r>
            <a:endParaRPr lang="en-US" sz="4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33294" y="5137201"/>
            <a:ext cx="752541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4" y="732082"/>
            <a:ext cx="1673357" cy="18496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520" y="1065890"/>
            <a:ext cx="3960805" cy="11910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343808" y="2837230"/>
            <a:ext cx="752541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4413596" y="4643477"/>
            <a:ext cx="3385830" cy="1551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Mid-Year Update</a:t>
            </a:r>
            <a:endParaRPr lang="en-US" sz="2400" dirty="0"/>
          </a:p>
          <a:p>
            <a:r>
              <a:rPr lang="en-US" sz="2400" b="0" dirty="0" smtClean="0"/>
              <a:t>April 8, 2022</a:t>
            </a: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06104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ADDITIONAL INFORMATION &amp; QUESTIONS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562823"/>
            <a:ext cx="10855630" cy="51391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For additional information regarding Envision 2030, please visit</a:t>
            </a: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www.scs-k12.net/Transformation.aspx</a:t>
            </a: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/>
              <a:t>or contact</a:t>
            </a: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/>
              <a:t>Mr. Dennis Muratori </a:t>
            </a: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/>
              <a:t>Chief of Staff and Transformation Officer</a:t>
            </a: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/>
              <a:t>dmuratori@scs-k12.net</a:t>
            </a:r>
          </a:p>
          <a:p>
            <a:pPr marL="0" lv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 smtClean="0"/>
              <a:t>419-984-1016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5425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Core Principles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681162"/>
            <a:ext cx="10855630" cy="47841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affirm, every SCS student has access to an unparalleled school experience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maintain a grade of ‘C’ or higher on the ODE Report Card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embrace and operate organizationally with a Transformational mindset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evaluate what elements of a program or initiative should be  A) maintained in current form, B) modified, or C) significantly changed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ensure all SCS innovative programs are relevant, competitive, cutting edge, and worthy of continuation</a:t>
            </a:r>
            <a:r>
              <a:rPr lang="en-US" dirty="0" smtClean="0"/>
              <a:t>.</a:t>
            </a:r>
            <a:endParaRPr lang="en-US" dirty="0"/>
          </a:p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determine if results justify the time, labor, and fiscal investment required to continue the program.</a:t>
            </a:r>
          </a:p>
        </p:txBody>
      </p:sp>
    </p:spTree>
    <p:extLst>
      <p:ext uri="{BB962C8B-B14F-4D97-AF65-F5344CB8AC3E}">
        <p14:creationId xmlns:p14="http://schemas.microsoft.com/office/powerpoint/2010/main" val="1392716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Innovative Programs: Envision 2030: Building Capacity &amp; Strengthening Innovation</a:t>
            </a:r>
            <a:endParaRPr lang="en-US" sz="36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681162"/>
            <a:ext cx="10855630" cy="47841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Blue Streak University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Sandusky Career Center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Global Internship Experience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Sandusky Digital Learning Center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Career Tech Education Program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Regional Center for Arts &amp; Academic Studies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Food Service and Nutrition Program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The Great Lakes Visual and Performing Arts Academy</a:t>
            </a:r>
          </a:p>
        </p:txBody>
      </p:sp>
    </p:spTree>
    <p:extLst>
      <p:ext uri="{BB962C8B-B14F-4D97-AF65-F5344CB8AC3E}">
        <p14:creationId xmlns:p14="http://schemas.microsoft.com/office/powerpoint/2010/main" val="293253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87736"/>
            <a:ext cx="12192000" cy="547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 Progress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681162"/>
            <a:ext cx="10855630" cy="4784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39668" y="1535110"/>
            <a:ext cx="8499123" cy="49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8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BLUE STREAK UNIVERSITY:</a:t>
            </a:r>
            <a:br>
              <a:rPr lang="en-US" dirty="0" smtClean="0"/>
            </a:br>
            <a:r>
              <a:rPr lang="en-US" dirty="0" smtClean="0"/>
              <a:t>Dr. Richard Koonce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681162"/>
            <a:ext cx="10855630" cy="4784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/>
              <a:t>Goal: </a:t>
            </a:r>
            <a:r>
              <a:rPr lang="en-US" dirty="0" smtClean="0"/>
              <a:t>Increase CCP participation among under represented student populations to 10% of overall group enrollment.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African American	Multi-Racial			Hispanic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Current: 6.42%		Current: 7.27%		Current: 8.89%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Goal: </a:t>
            </a:r>
            <a:r>
              <a:rPr lang="en-US" sz="2400" dirty="0" smtClean="0"/>
              <a:t>Increase number of students earning Associate Degrees: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2018-19		2019-20		2020-21		2021-22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1			5			3			6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 smtClean="0"/>
              <a:t>Goal: </a:t>
            </a:r>
            <a:r>
              <a:rPr lang="en-US" sz="2400" dirty="0" smtClean="0"/>
              <a:t>Increase the number of credits earned: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1,032 attempted – Projected: credits earned highest in 3 years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 smtClean="0"/>
              <a:t>85% of credits attempted result in credits earned</a:t>
            </a:r>
          </a:p>
        </p:txBody>
      </p:sp>
    </p:spTree>
    <p:extLst>
      <p:ext uri="{BB962C8B-B14F-4D97-AF65-F5344CB8AC3E}">
        <p14:creationId xmlns:p14="http://schemas.microsoft.com/office/powerpoint/2010/main" val="3672364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INTERNSHIP EXPERIENCE</a:t>
            </a:r>
            <a:br>
              <a:rPr lang="en-US" dirty="0" smtClean="0"/>
            </a:br>
            <a:r>
              <a:rPr lang="en-US" dirty="0" smtClean="0"/>
              <a:t>Mrs. Brandy Bennett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681162"/>
            <a:ext cx="10855630" cy="37191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/>
              <a:t>Goal: </a:t>
            </a:r>
            <a:r>
              <a:rPr lang="en-US" dirty="0" smtClean="0"/>
              <a:t>Increase number of paid internships by 200%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GIE has increased paid internships by 125% (15 students)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/>
              <a:t>Goal:</a:t>
            </a:r>
            <a:r>
              <a:rPr lang="en-US" dirty="0" smtClean="0"/>
              <a:t> Increase senior year-long internships by 500%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GIE has increased senior year-long internships by 425% (17 students)</a:t>
            </a:r>
          </a:p>
          <a:p>
            <a:pPr marL="0" lv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 smtClean="0"/>
              <a:t>Notable Internship Experiences: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1415" y="5400339"/>
            <a:ext cx="3174670" cy="13662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Cleveland Cavaliers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Cleveland Zoo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 smtClean="0"/>
              <a:t>Lewco</a:t>
            </a: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36084" y="5400339"/>
            <a:ext cx="6529892" cy="13662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Federal Bureau of Investigation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Lucas County Coroner’s Office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Lt. Governor Husted and U.S. Rep Kaptur</a:t>
            </a:r>
          </a:p>
        </p:txBody>
      </p:sp>
    </p:spTree>
    <p:extLst>
      <p:ext uri="{BB962C8B-B14F-4D97-AF65-F5344CB8AC3E}">
        <p14:creationId xmlns:p14="http://schemas.microsoft.com/office/powerpoint/2010/main" val="3919426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REGIONAL CENTER FOR ARTS &amp; ACADEMIC STUDIES: Mrs. Tara </a:t>
            </a:r>
            <a:r>
              <a:rPr lang="en-US" sz="3200" dirty="0" err="1" smtClean="0"/>
              <a:t>Toft</a:t>
            </a:r>
            <a:endParaRPr lang="en-US" sz="3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681162"/>
            <a:ext cx="10855630" cy="4967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Goal: </a:t>
            </a:r>
            <a:r>
              <a:rPr lang="en-US" dirty="0" smtClean="0"/>
              <a:t>Increase Gifted Services across the district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RCAAS: added gifted arts services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SMS: added gifted arts services through the GLVPAA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SHS: added gifted arts services through the GLVPAA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Goal:</a:t>
            </a:r>
            <a:r>
              <a:rPr lang="en-US" dirty="0" smtClean="0"/>
              <a:t> Increase Open Enrollment participation in Gifted Programs across the district</a:t>
            </a:r>
          </a:p>
          <a:p>
            <a:pPr fontAlgn="base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 and 2</a:t>
            </a:r>
            <a:r>
              <a:rPr lang="en-US" baseline="30000" dirty="0"/>
              <a:t>nd</a:t>
            </a:r>
            <a:r>
              <a:rPr lang="en-US" dirty="0"/>
              <a:t> grades: 7% of Open Enrolled students are identified as gifted</a:t>
            </a:r>
          </a:p>
          <a:p>
            <a:pPr fontAlgn="base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 through 6</a:t>
            </a:r>
            <a:r>
              <a:rPr lang="en-US" baseline="30000" dirty="0"/>
              <a:t>th</a:t>
            </a:r>
            <a:r>
              <a:rPr lang="en-US" dirty="0"/>
              <a:t> grades: 47% of Open Enrolled students are identified as gifted</a:t>
            </a:r>
          </a:p>
          <a:p>
            <a:pPr fontAlgn="base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 and 8</a:t>
            </a:r>
            <a:r>
              <a:rPr lang="en-US" baseline="30000" dirty="0"/>
              <a:t>th</a:t>
            </a:r>
            <a:r>
              <a:rPr lang="en-US" dirty="0"/>
              <a:t> grades: 24% of Open Enrolled students are identified as gifted</a:t>
            </a:r>
          </a:p>
          <a:p>
            <a:pPr fontAlgn="base"/>
            <a:r>
              <a:rPr lang="en-US"/>
              <a:t>9</a:t>
            </a:r>
            <a:r>
              <a:rPr lang="en-US" baseline="30000"/>
              <a:t>th</a:t>
            </a:r>
            <a:r>
              <a:rPr lang="en-US"/>
              <a:t> through 12th grades: 21% of Open Enrolled students are identified as gifted</a:t>
            </a:r>
          </a:p>
        </p:txBody>
      </p:sp>
    </p:spTree>
    <p:extLst>
      <p:ext uri="{BB962C8B-B14F-4D97-AF65-F5344CB8AC3E}">
        <p14:creationId xmlns:p14="http://schemas.microsoft.com/office/powerpoint/2010/main" val="387110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SANDUSKY CAREER CENTER:</a:t>
            </a:r>
            <a:br>
              <a:rPr lang="en-US" sz="4000" dirty="0" smtClean="0"/>
            </a:br>
            <a:r>
              <a:rPr lang="en-US" sz="4000" dirty="0" smtClean="0"/>
              <a:t>Mrs. Rebecca Romano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562823"/>
            <a:ext cx="10855630" cy="542964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Goal: </a:t>
            </a:r>
            <a:r>
              <a:rPr lang="en-US" dirty="0" smtClean="0"/>
              <a:t>Re-brand Sandusky Career Center and re-locate to stand alone facility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Successful relocation to the former Venice School site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Goal:</a:t>
            </a:r>
            <a:r>
              <a:rPr lang="en-US" dirty="0" smtClean="0"/>
              <a:t> Create an Enrollment and Assessment Coordinator position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Career advising and provide supports for students in jeopardy of not completing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>Goal:</a:t>
            </a:r>
            <a:r>
              <a:rPr lang="en-US" dirty="0"/>
              <a:t> </a:t>
            </a:r>
            <a:r>
              <a:rPr lang="en-US" dirty="0" smtClean="0"/>
              <a:t>Enhance current programming and introduce new adult learner opportunities</a:t>
            </a: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Redesign: Medical Assisting to Patient Care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Re-introduction: Advanced cosmetology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New program: Barber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5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SANDUSKY DIGITAL LEARNING CENTER</a:t>
            </a:r>
            <a:br>
              <a:rPr lang="en-US" sz="4000" dirty="0" smtClean="0"/>
            </a:br>
            <a:r>
              <a:rPr lang="en-US" sz="4000" dirty="0" smtClean="0"/>
              <a:t>Mrs. Sherry Smith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415" y="1562823"/>
            <a:ext cx="10855630" cy="52951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Goal: </a:t>
            </a:r>
            <a:r>
              <a:rPr lang="en-US" dirty="0" smtClean="0"/>
              <a:t>Introduce a strategy to link at-risk students and families to community resources to improve attendance and provide internship opportunities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Initiated Project Succeed – attendance incentive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Initiated Senior Symposium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Attendance improved by 20%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Implemented food pantry</a:t>
            </a:r>
          </a:p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/>
              <a:t>Goal:</a:t>
            </a:r>
            <a:r>
              <a:rPr lang="en-US" dirty="0" smtClean="0"/>
              <a:t> Create and implement programming and services for adolescent and middle school students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Enrollment grades K-6: approximately 100 students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Services provided: mental health; intervention specialists; Firelands Forward; Project Succeed (transit and taxi passes)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Project </a:t>
            </a:r>
            <a:r>
              <a:rPr lang="en-US" i="1" dirty="0" smtClean="0"/>
              <a:t>Rise-Up</a:t>
            </a:r>
            <a:r>
              <a:rPr lang="en-US" dirty="0" smtClean="0"/>
              <a:t> – industry recognized credential – graduation pathway</a:t>
            </a:r>
          </a:p>
        </p:txBody>
      </p:sp>
    </p:spTree>
    <p:extLst>
      <p:ext uri="{BB962C8B-B14F-4D97-AF65-F5344CB8AC3E}">
        <p14:creationId xmlns:p14="http://schemas.microsoft.com/office/powerpoint/2010/main" val="354420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6249</TotalTime>
  <Words>708</Words>
  <Application>Microsoft Office PowerPoint</Application>
  <PresentationFormat>Widescreen</PresentationFormat>
  <Paragraphs>89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Envision 2030 Building Capacity and Strengthening Innovation</vt:lpstr>
      <vt:lpstr>Fundamental Core Principles</vt:lpstr>
      <vt:lpstr>Innovative Programs: Envision 2030: Building Capacity &amp; Strengthening Innovation</vt:lpstr>
      <vt:lpstr>Measure Progress</vt:lpstr>
      <vt:lpstr>BLUE STREAK UNIVERSITY: Dr. Richard Koonce</vt:lpstr>
      <vt:lpstr>GLOBAL INTERNSHIP EXPERIENCE Mrs. Brandy Bennett</vt:lpstr>
      <vt:lpstr>REGIONAL CENTER FOR ARTS &amp; ACADEMIC STUDIES: Mrs. Tara Toft</vt:lpstr>
      <vt:lpstr>SANDUSKY CAREER CENTER: Mrs. Rebecca Romano</vt:lpstr>
      <vt:lpstr>SANDUSKY DIGITAL LEARNING CENTER Mrs. Sherry Smith</vt:lpstr>
      <vt:lpstr>ADDITIONAL INFORMATION &amp; QUESTIONS</vt:lpstr>
    </vt:vector>
  </TitlesOfParts>
  <Company>Sandusky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Brooke Austin</dc:creator>
  <cp:lastModifiedBy>Kerstyn Pou</cp:lastModifiedBy>
  <cp:revision>130</cp:revision>
  <cp:lastPrinted>2020-02-25T18:07:10Z</cp:lastPrinted>
  <dcterms:created xsi:type="dcterms:W3CDTF">2020-02-24T13:37:46Z</dcterms:created>
  <dcterms:modified xsi:type="dcterms:W3CDTF">2022-04-22T14:36:39Z</dcterms:modified>
</cp:coreProperties>
</file>